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Lobster"/>
      <p:regular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swald-regular.fntdata"/><Relationship Id="rId6" Type="http://schemas.openxmlformats.org/officeDocument/2006/relationships/slide" Target="slides/slide2.xml"/><Relationship Id="rId18" Type="http://schemas.openxmlformats.org/officeDocument/2006/relationships/font" Target="fonts/Lobster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fa8af6304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Google Shape;26;g1fa8af63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ccb5b7320_0_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ccb5b732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f2019321b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f201932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f2019321b_0_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f2019321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8343f2ac_03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8343f2ac_0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d525fea0_01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d525fea0_0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425a0656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2425a065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4ee4c8e483_0_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4ee4c8e48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ee4c8e483_0_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ee4c8e48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ee4c8e483_0_2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ee4c8e48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ee4c8e483_0_4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ee4c8e48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ee4c8e483_0_3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ee4c8e48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ccb5b7320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ccb5b732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obster"/>
              <a:buNone/>
              <a:defRPr b="1" sz="36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Font typeface="Oswald"/>
              <a:buChar char="●"/>
              <a:defRPr sz="3000">
                <a:latin typeface="Oswald"/>
                <a:ea typeface="Oswald"/>
                <a:cs typeface="Oswald"/>
                <a:sym typeface="Oswal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Font typeface="Oswald"/>
              <a:buChar char="○"/>
              <a:defRPr sz="2400">
                <a:latin typeface="Oswald"/>
                <a:ea typeface="Oswald"/>
                <a:cs typeface="Oswald"/>
                <a:sym typeface="Oswal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Font typeface="Oswald"/>
              <a:buChar char="■"/>
              <a:defRPr sz="2400">
                <a:latin typeface="Oswald"/>
                <a:ea typeface="Oswald"/>
                <a:cs typeface="Oswald"/>
                <a:sym typeface="Oswal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●"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○"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■"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●"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○"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■"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pic>
        <p:nvPicPr>
          <p:cNvPr descr="logo.png" id="8" name="Google Shape;8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633275" y="4591925"/>
            <a:ext cx="1460150" cy="4937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pinspire.com/" TargetMode="External"/><Relationship Id="rId4" Type="http://schemas.openxmlformats.org/officeDocument/2006/relationships/hyperlink" Target="https://twitter.com/spinspire_com" TargetMode="External"/><Relationship Id="rId5" Type="http://schemas.openxmlformats.org/officeDocument/2006/relationships/hyperlink" Target="https://bitbucket.org/jitesh_doshi/gander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localhost:8080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jitesh@spinspire.com" TargetMode="External"/><Relationship Id="rId4" Type="http://schemas.openxmlformats.org/officeDocument/2006/relationships/hyperlink" Target="https://twitter.com/spinspire_com" TargetMode="External"/><Relationship Id="rId5" Type="http://schemas.openxmlformats.org/officeDocument/2006/relationships/hyperlink" Target="https://spinspire.com/" TargetMode="External"/><Relationship Id="rId6" Type="http://schemas.openxmlformats.org/officeDocument/2006/relationships/hyperlink" Target="https://www.youtube.com/spinspire" TargetMode="External"/><Relationship Id="rId7" Type="http://schemas.openxmlformats.org/officeDocument/2006/relationships/hyperlink" Target="https://bitbucket.org/jitesh_doshi/gander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hyperlink" Target="https://www.drupal.org/project/popular_tags" TargetMode="External"/><Relationship Id="rId5" Type="http://schemas.openxmlformats.org/officeDocument/2006/relationships/hyperlink" Target="https://www.drupal.org/project/prlp" TargetMode="External"/><Relationship Id="rId6" Type="http://schemas.openxmlformats.org/officeDocument/2006/relationships/hyperlink" Target="https://spinspire.com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ctrTitle"/>
          </p:nvPr>
        </p:nvSpPr>
        <p:spPr>
          <a:xfrm>
            <a:off x="685800" y="262700"/>
            <a:ext cx="7772400" cy="248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Dreaming up a CMS</a:t>
            </a:r>
            <a:br>
              <a:rPr lang="en"/>
            </a:br>
            <a:r>
              <a:rPr lang="en"/>
              <a:t>in Go (golang)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Use Drupal experience to imagine a fast CMS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.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" name="Google Shape;29;p8"/>
          <p:cNvSpPr txBox="1"/>
          <p:nvPr>
            <p:ph idx="1" type="subTitle"/>
          </p:nvPr>
        </p:nvSpPr>
        <p:spPr>
          <a:xfrm>
            <a:off x="685800" y="2840049"/>
            <a:ext cx="7772400" cy="7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DrupalCamp Florida</a:t>
            </a:r>
            <a:endParaRPr/>
          </a:p>
        </p:txBody>
      </p:sp>
      <p:sp>
        <p:nvSpPr>
          <p:cNvPr id="30" name="Google Shape;30;p8"/>
          <p:cNvSpPr txBox="1"/>
          <p:nvPr>
            <p:ph idx="1" type="subTitle"/>
          </p:nvPr>
        </p:nvSpPr>
        <p:spPr>
          <a:xfrm>
            <a:off x="685800" y="3805975"/>
            <a:ext cx="7772400" cy="10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Jitesh Doshi,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SpinSpire.com</a:t>
            </a:r>
            <a:r>
              <a:rPr lang="en"/>
              <a:t> </a:t>
            </a:r>
            <a:r>
              <a:rPr lang="en" sz="2400"/>
              <a:t>Twitter:</a:t>
            </a:r>
            <a:r>
              <a:rPr lang="en"/>
              <a:t>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@spinspire_com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Sample code: </a:t>
            </a:r>
            <a:r>
              <a:rPr lang="en" sz="2400" u="sng">
                <a:solidFill>
                  <a:schemeClr val="hlink"/>
                </a:solidFill>
                <a:hlinkClick r:id="rId5"/>
              </a:rPr>
              <a:t>https://bitbucket.org/jitesh_doshi/gander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Features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Real-time content (push) updates for site visitors</a:t>
            </a:r>
            <a:endParaRPr>
              <a:solidFill>
                <a:schemeClr val="dk1"/>
              </a:solidFill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E.g. live updates on breaking news or game score.</a:t>
            </a:r>
            <a:endParaRPr>
              <a:solidFill>
                <a:schemeClr val="dk1"/>
              </a:solidFill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Think </a:t>
            </a:r>
            <a:r>
              <a:rPr i="1" lang="en">
                <a:solidFill>
                  <a:schemeClr val="dk1"/>
                </a:solidFill>
              </a:rPr>
              <a:t>firebase</a:t>
            </a:r>
            <a:r>
              <a:rPr lang="en">
                <a:solidFill>
                  <a:schemeClr val="dk1"/>
                </a:solidFill>
              </a:rPr>
              <a:t>! Or better yet, </a:t>
            </a:r>
            <a:r>
              <a:rPr i="1" lang="en">
                <a:solidFill>
                  <a:schemeClr val="dk1"/>
                </a:solidFill>
              </a:rPr>
              <a:t>RethinkDB</a:t>
            </a:r>
            <a:r>
              <a:rPr lang="en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API-fast!!! (not just API-first)</a:t>
            </a:r>
            <a:endParaRPr>
              <a:solidFill>
                <a:schemeClr val="dk1"/>
              </a:solidFill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Bootstrapping Drupal slows down API calls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Native GraphQL server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Server-side templating option(al).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would setup/install look like?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Install docker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curl -O &lt;somewhere&gt;/docker-compose.yml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docker-compose up -d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Navigate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http://localhost:8080/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Download *.so plugins to ./plugins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Enable and configure plugins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Deploy to PROD (using CLI tool) in cloud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Development Workflow</a:t>
            </a:r>
            <a:r>
              <a:rPr lang="en"/>
              <a:t>?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g</a:t>
            </a:r>
            <a:r>
              <a:rPr lang="en">
                <a:solidFill>
                  <a:schemeClr val="dk1"/>
                </a:solidFill>
              </a:rPr>
              <a:t>o get …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</a:t>
            </a:r>
            <a:r>
              <a:rPr lang="en">
                <a:solidFill>
                  <a:schemeClr val="dk1"/>
                </a:solidFill>
              </a:rPr>
              <a:t>li start …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e</a:t>
            </a:r>
            <a:r>
              <a:rPr lang="en">
                <a:solidFill>
                  <a:schemeClr val="dk1"/>
                </a:solidFill>
              </a:rPr>
              <a:t>dit &lt;someplugin&gt;.go (vscode, IntelliJ, vi, emacs, etc.)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Save … auto-compile … auto-reload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Test …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Commit … push ...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Let's move the conversation forward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And take action ...</a:t>
            </a:r>
            <a:endParaRPr/>
          </a:p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Email: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jitesh@spinspire.com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Twitter </a:t>
            </a:r>
            <a:r>
              <a:rPr lang="en" u="sng">
                <a:solidFill>
                  <a:schemeClr val="hlink"/>
                </a:solidFill>
                <a:hlinkClick r:id="rId4"/>
              </a:rPr>
              <a:t>@spinspire_com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Visit </a:t>
            </a:r>
            <a:r>
              <a:rPr lang="en" u="sng">
                <a:solidFill>
                  <a:schemeClr val="hlink"/>
                </a:solidFill>
                <a:hlinkClick r:id="rId5"/>
              </a:rPr>
              <a:t>spinspire.com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Past video tutorial screencasts </a:t>
            </a:r>
            <a:r>
              <a:rPr lang="en" u="sng">
                <a:solidFill>
                  <a:schemeClr val="hlink"/>
                </a:solidFill>
                <a:hlinkClick r:id="rId6"/>
              </a:rPr>
              <a:t>youtube.com/spinspire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Sample code: </a:t>
            </a:r>
            <a:r>
              <a:rPr lang="en" u="sng">
                <a:solidFill>
                  <a:schemeClr val="hlink"/>
                </a:solidFill>
                <a:hlinkClick r:id="rId7"/>
              </a:rPr>
              <a:t>https://bitbucket.org/jitesh_doshi/gander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</a:t>
            </a:r>
            <a:r>
              <a:rPr lang="en"/>
              <a:t>love Drupal as a CMS &amp; Platform</a:t>
            </a:r>
            <a:endParaRPr/>
          </a:p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We make a living at it. But we want more from it …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Char char="●"/>
            </a:pPr>
            <a:r>
              <a:rPr lang="en">
                <a:solidFill>
                  <a:schemeClr val="dk1"/>
                </a:solidFill>
              </a:rPr>
              <a:t>Speed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Smaller footprint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Faster development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Massive scaling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More flexible Information Architecture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While keeping all that is good about Drupal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idx="4294967295" type="body"/>
          </p:nvPr>
        </p:nvSpPr>
        <p:spPr>
          <a:xfrm>
            <a:off x="457200" y="2407025"/>
            <a:ext cx="8229600" cy="25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Oswald"/>
              <a:buChar char="●"/>
            </a:pPr>
            <a:r>
              <a:rPr lang="en">
                <a:solidFill>
                  <a:srgbClr val="FFFFFF"/>
                </a:solidFill>
              </a:rPr>
              <a:t>SpinSpire is a Drupal focused company.</a:t>
            </a:r>
            <a:endParaRPr>
              <a:solidFill>
                <a:srgbClr val="FFFFFF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Oswald"/>
              <a:buChar char="●"/>
            </a:pPr>
            <a:r>
              <a:rPr lang="en">
                <a:solidFill>
                  <a:srgbClr val="FFFFFF"/>
                </a:solidFill>
              </a:rPr>
              <a:t>All developers located in Jacksonville, Florida.</a:t>
            </a:r>
            <a:endParaRPr>
              <a:solidFill>
                <a:srgbClr val="FFFFFF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">
                <a:solidFill>
                  <a:srgbClr val="FFFFFF"/>
                </a:solidFill>
              </a:rPr>
              <a:t>Contributed modules: </a:t>
            </a:r>
            <a:r>
              <a:rPr lang="en" u="sng">
                <a:solidFill>
                  <a:srgbClr val="00FF00"/>
                </a:solidFill>
                <a:hlinkClick r:id="rId4"/>
              </a:rPr>
              <a:t>popular_tags</a:t>
            </a:r>
            <a:r>
              <a:rPr lang="en">
                <a:solidFill>
                  <a:srgbClr val="FFFFFF"/>
                </a:solidFill>
              </a:rPr>
              <a:t> &amp; </a:t>
            </a:r>
            <a:r>
              <a:rPr lang="en" u="sng">
                <a:solidFill>
                  <a:srgbClr val="00FF00"/>
                </a:solidFill>
                <a:hlinkClick r:id="rId5"/>
              </a:rPr>
              <a:t>prlp</a:t>
            </a:r>
            <a:r>
              <a:rPr lang="en">
                <a:solidFill>
                  <a:srgbClr val="FFFFFF"/>
                </a:solidFill>
              </a:rPr>
              <a:t>.</a:t>
            </a:r>
            <a:endParaRPr>
              <a:solidFill>
                <a:srgbClr val="FFFFFF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">
                <a:solidFill>
                  <a:srgbClr val="FFFFFF"/>
                </a:solidFill>
              </a:rPr>
              <a:t>Clients such as Nike, Florida Blue and Federal Govt.</a:t>
            </a:r>
            <a:endParaRPr>
              <a:solidFill>
                <a:srgbClr val="FFFFFF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">
                <a:solidFill>
                  <a:srgbClr val="FFFFFF"/>
                </a:solidFill>
              </a:rPr>
              <a:t>Find us on the web, or visit </a:t>
            </a:r>
            <a:r>
              <a:rPr lang="en" u="sng">
                <a:solidFill>
                  <a:srgbClr val="00FF00"/>
                </a:solidFill>
                <a:hlinkClick r:id="rId6"/>
              </a:rPr>
              <a:t>spinspire.com</a:t>
            </a:r>
            <a:endParaRPr>
              <a:solidFill>
                <a:srgbClr val="00FF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2" name="Google Shape;42;p10"/>
          <p:cNvSpPr txBox="1"/>
          <p:nvPr>
            <p:ph idx="4294967295" type="title"/>
          </p:nvPr>
        </p:nvSpPr>
        <p:spPr>
          <a:xfrm>
            <a:off x="457200" y="-1"/>
            <a:ext cx="8229600" cy="63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About SpinSpire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Programming Language (golang)</a:t>
            </a:r>
            <a:endParaRPr/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Char char="●"/>
            </a:pPr>
            <a:r>
              <a:rPr lang="en">
                <a:solidFill>
                  <a:schemeClr val="dk1"/>
                </a:solidFill>
              </a:rPr>
              <a:t>Correctness: Compilation, static typing, etc.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Productivity: Garbage collection, small core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A comprehensive runtime library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Package system (go get)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Fully self-contained binaries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Cross-compilation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Overall great toolset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49" name="Google Shape;49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4325" y="2830125"/>
            <a:ext cx="1988200" cy="222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Fully Self-contained binaries</a:t>
            </a:r>
            <a:endParaRPr/>
          </a:p>
        </p:txBody>
      </p:sp>
      <p:sp>
        <p:nvSpPr>
          <p:cNvPr id="55" name="Google Shape;55;p12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Can be deployed as small, single file docker image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Combine with docker-compose to add database, caching, search-engine, etc.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6" name="Google Shape;56;p12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Look ma, no OS!!!</a:t>
            </a:r>
            <a:endParaRPr/>
          </a:p>
        </p:txBody>
      </p:sp>
      <p:pic>
        <p:nvPicPr>
          <p:cNvPr id="57" name="Google Shape;57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2275" y="1885950"/>
            <a:ext cx="3994500" cy="2652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Dynamically loaded plugins (extensions)</a:t>
            </a:r>
            <a:endParaRPr/>
          </a:p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Now, compile plugins to *.so files (on Linux)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Load the plugin from "main" binary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Call symbols (functions) from the plugin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What's that, if not an extension?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8600" y="1952912"/>
            <a:ext cx="1988200" cy="222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Extreme scalability with goroutines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457200" y="1200150"/>
            <a:ext cx="68553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Go implements CSP's (Communicating Seq. Processes) as </a:t>
            </a:r>
            <a:r>
              <a:rPr i="1" lang="en">
                <a:solidFill>
                  <a:schemeClr val="dk1"/>
                </a:solidFill>
              </a:rPr>
              <a:t>goroutines</a:t>
            </a:r>
            <a:r>
              <a:rPr lang="en">
                <a:solidFill>
                  <a:schemeClr val="dk1"/>
                </a:solidFill>
              </a:rPr>
              <a:t> and </a:t>
            </a:r>
            <a:r>
              <a:rPr i="1" lang="en">
                <a:solidFill>
                  <a:schemeClr val="dk1"/>
                </a:solidFill>
              </a:rPr>
              <a:t>channels</a:t>
            </a:r>
            <a:endParaRPr i="1"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Any blocking operation could be goroutine</a:t>
            </a:r>
            <a:endParaRPr>
              <a:solidFill>
                <a:schemeClr val="dk1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Run tens of thousands of goroutines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But m</a:t>
            </a:r>
            <a:r>
              <a:rPr lang="en">
                <a:solidFill>
                  <a:schemeClr val="dk1"/>
                </a:solidFill>
              </a:rPr>
              <a:t>ake sure there's no reverse proxy!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Built-in HTTP server runs each HTTP request in it's own goroutine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5800" y="1844462"/>
            <a:ext cx="1988200" cy="222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Flexible Information Architecture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Problems with Drupal entities: nid + vid + langcode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Embedding and referencing other entities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NoSQL v/s Relational</a:t>
            </a:r>
            <a:endParaRPr>
              <a:solidFill>
                <a:schemeClr val="dk1"/>
              </a:solidFill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Full NoSQL / document databases (Mongo etc.)</a:t>
            </a:r>
            <a:endParaRPr>
              <a:solidFill>
                <a:schemeClr val="dk1"/>
              </a:solidFill>
            </a:endParaRP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Partial schemaless: JSON columns in MySQL &amp; PGSQL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 Editing Usability Improvements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Char char="●"/>
            </a:pPr>
            <a:r>
              <a:rPr lang="en">
                <a:solidFill>
                  <a:schemeClr val="dk1"/>
                </a:solidFill>
              </a:rPr>
              <a:t>Instant, one-click edits (HTML5 inline editing)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Auto-save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Auto-versioning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Layered versioning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Easy undo/redo</a:t>
            </a:r>
            <a:endParaRPr>
              <a:solidFill>
                <a:schemeClr val="dk1"/>
              </a:solidFill>
            </a:endParaRPr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>
                <a:solidFill>
                  <a:schemeClr val="dk1"/>
                </a:solidFill>
              </a:rPr>
              <a:t>Basically, a git-like CMS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