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Montserrat"/>
      <p:regular r:id="rId48"/>
      <p:bold r:id="rId49"/>
      <p:italic r:id="rId50"/>
      <p:boldItalic r:id="rId51"/>
    </p:embeddedFont>
    <p:embeddedFont>
      <p:font typeface="Lato"/>
      <p:regular r:id="rId52"/>
      <p:bold r:id="rId53"/>
      <p:italic r:id="rId54"/>
      <p:boldItalic r:id="rId55"/>
    </p:embeddedFont>
    <p:embeddedFont>
      <p:font typeface="Source Code Pro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slide" Target="slides/slide42.xml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" Target="slides/slide6.xml"/><Relationship Id="rId55" Type="http://schemas.openxmlformats.org/officeDocument/2006/relationships/font" Target="fonts/Lato-boldItalic.fntdata"/><Relationship Id="rId10" Type="http://schemas.openxmlformats.org/officeDocument/2006/relationships/slide" Target="slides/slide5.xml"/><Relationship Id="rId54" Type="http://schemas.openxmlformats.org/officeDocument/2006/relationships/font" Target="fonts/Lato-italic.fntdata"/><Relationship Id="rId13" Type="http://schemas.openxmlformats.org/officeDocument/2006/relationships/slide" Target="slides/slide8.xml"/><Relationship Id="rId57" Type="http://schemas.openxmlformats.org/officeDocument/2006/relationships/font" Target="fonts/SourceCodePro-bold.fntdata"/><Relationship Id="rId12" Type="http://schemas.openxmlformats.org/officeDocument/2006/relationships/slide" Target="slides/slide7.xml"/><Relationship Id="rId56" Type="http://schemas.openxmlformats.org/officeDocument/2006/relationships/font" Target="fonts/SourceCodePr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ea480863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ea480863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92caaeb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f92caaeb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f92caaeb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f92caaeb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92caaeb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f92caaeb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92caaeb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f92caaeb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f92caaeb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f92caaeb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f92caaebb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f92caaebb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112461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f112461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f92caaebb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f92caaeb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f92caaeb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f92caaeb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92caaeb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f92caaeb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f92caaeb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f92caaeb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f92caaeb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f92caaeb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f0978e8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f0978e8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f92caaebb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f92caaeb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f0978e8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f0978e8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f92caaebb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f92caaeb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f92caaeb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f92caaeb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f92caaeb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f92caaeb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f92caaeb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f92caaeb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f0978e8e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f0978e8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f92caaebb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f92caaebb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92caaeb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92caaeb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f0978e8e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f0978e8e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f0978e8e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f0978e8e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f0978e8e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f0978e8e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0978e8e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f0978e8e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f0978e8e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f0978e8e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0978e8e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f0978e8e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f0978e8e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f0978e8e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f0978e8e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f0978e8e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f0978e8e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f0978e8e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f0978e8e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f0978e8e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92caaeb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f92caaeb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f0978e8e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f0978e8e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f1124619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f1124619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f0978e8e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f0978e8e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f92caaeb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f92caaeb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92caaeb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92caaeb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92caaebb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f92caaeb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92caaeb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92caaeb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92caaeb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92caaeb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4"/>
          <p:cNvSpPr txBox="1"/>
          <p:nvPr/>
        </p:nvSpPr>
        <p:spPr>
          <a:xfrm>
            <a:off x="430800" y="1505325"/>
            <a:ext cx="8282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scovery </a:t>
            </a:r>
            <a:r>
              <a:rPr i="0" lang="en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T</a:t>
            </a: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esting</a:t>
            </a:r>
            <a:endParaRPr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0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Seal_WHite400px.png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9437" y="141250"/>
            <a:ext cx="1465125" cy="1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-29179" y="4690042"/>
            <a:ext cx="9192600" cy="4704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7329850" y="4755913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thinktandem.io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White200px.png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925"/>
            <a:ext cx="1100925" cy="3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243200" y="301550"/>
            <a:ext cx="6099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0" y="-105250"/>
            <a:ext cx="9144000" cy="47241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7329850" y="4727338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D3F7A"/>
                </a:solidFill>
                <a:latin typeface="Lato"/>
                <a:ea typeface="Lato"/>
                <a:cs typeface="Lato"/>
                <a:sym typeface="Lato"/>
              </a:rPr>
              <a:t>thinktandem.io</a:t>
            </a:r>
            <a:endParaRPr b="0" i="0" sz="1800" u="none" cap="none" strike="noStrike">
              <a:solidFill>
                <a:srgbClr val="ED3F7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Pink_Solid200px.png"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138"/>
            <a:ext cx="1100925" cy="3137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rson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553900" y="364925"/>
            <a:ext cx="7990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i="0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7"/>
          <p:cNvSpPr txBox="1"/>
          <p:nvPr/>
        </p:nvSpPr>
        <p:spPr>
          <a:xfrm>
            <a:off x="7329850" y="4727338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D3F7A"/>
                </a:solidFill>
                <a:latin typeface="Lato"/>
                <a:ea typeface="Lato"/>
                <a:cs typeface="Lato"/>
                <a:sym typeface="Lato"/>
              </a:rPr>
              <a:t>thinktandem.io</a:t>
            </a:r>
            <a:endParaRPr b="0" i="0" sz="1800" u="none" cap="none" strike="noStrike">
              <a:solidFill>
                <a:srgbClr val="ED3F7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Pink_Solid200px.png"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138"/>
            <a:ext cx="1100925" cy="31376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/>
        </p:nvSpPr>
        <p:spPr>
          <a:xfrm>
            <a:off x="429394" y="1647725"/>
            <a:ext cx="2712900" cy="273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3248794" y="1647725"/>
            <a:ext cx="2712900" cy="273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7"/>
          <p:cNvSpPr txBox="1"/>
          <p:nvPr/>
        </p:nvSpPr>
        <p:spPr>
          <a:xfrm>
            <a:off x="6068194" y="1647725"/>
            <a:ext cx="2712900" cy="273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 flipH="1" rot="10800000">
            <a:off x="0" y="13325"/>
            <a:ext cx="9144000" cy="5139900"/>
          </a:xfrm>
          <a:prstGeom prst="rect">
            <a:avLst/>
          </a:prstGeom>
          <a:gradFill>
            <a:gsLst>
              <a:gs pos="0">
                <a:srgbClr val="ED3F7A"/>
              </a:gs>
              <a:gs pos="100000">
                <a:srgbClr val="87234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7329850" y="4755913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thinktandem.io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White200px.png"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925"/>
            <a:ext cx="1100925" cy="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7329850" y="4727338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D3F7A"/>
                </a:solidFill>
                <a:latin typeface="Lato"/>
                <a:ea typeface="Lato"/>
                <a:cs typeface="Lato"/>
                <a:sym typeface="Lato"/>
              </a:rPr>
              <a:t>thinktandem.io</a:t>
            </a:r>
            <a:endParaRPr b="0" i="0" sz="1800" u="none" cap="none" strike="noStrike">
              <a:solidFill>
                <a:srgbClr val="ED3F7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Pink_Solid200px.png" id="81" name="Google Shape;8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138"/>
            <a:ext cx="1100925" cy="31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2424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●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○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■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●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○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■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●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○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Char char="■"/>
              <a:defRPr i="0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-29179" y="4690042"/>
            <a:ext cx="9192600" cy="4704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7329850" y="4755913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thinktandem.io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White200px.png"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25" y="4755925"/>
            <a:ext cx="1100925" cy="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rson 1">
  <p:cSld name="TITLE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itter" id="95" name="Google Shape;9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833" y="3762308"/>
            <a:ext cx="426575" cy="239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ail.png"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45" y="4133528"/>
            <a:ext cx="239975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/>
        </p:nvSpPr>
        <p:spPr>
          <a:xfrm>
            <a:off x="1599225" y="3698770"/>
            <a:ext cx="1728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Twitter Handle</a:t>
            </a:r>
            <a:endParaRPr b="0" i="0" sz="12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22"/>
          <p:cNvSpPr txBox="1"/>
          <p:nvPr/>
        </p:nvSpPr>
        <p:spPr>
          <a:xfrm>
            <a:off x="1597885" y="4058533"/>
            <a:ext cx="1728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Email</a:t>
            </a:r>
            <a:endParaRPr b="0" i="0" sz="12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placeholder_person.png" id="99" name="Google Shape;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825" y="1627375"/>
            <a:ext cx="1948800" cy="1948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87234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22"/>
          <p:cNvSpPr/>
          <p:nvPr/>
        </p:nvSpPr>
        <p:spPr>
          <a:xfrm flipH="1" rot="10800000">
            <a:off x="-29175" y="-11336"/>
            <a:ext cx="9186900" cy="12819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 txBox="1"/>
          <p:nvPr>
            <p:ph type="title"/>
          </p:nvPr>
        </p:nvSpPr>
        <p:spPr>
          <a:xfrm>
            <a:off x="553900" y="136325"/>
            <a:ext cx="7990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i="0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553900" y="692225"/>
            <a:ext cx="59772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Montserrat"/>
              <a:buNone/>
              <a:defRPr i="0" sz="2400" u="none" cap="none" strike="noStrik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22"/>
          <p:cNvSpPr txBox="1"/>
          <p:nvPr/>
        </p:nvSpPr>
        <p:spPr>
          <a:xfrm>
            <a:off x="3762825" y="1643200"/>
            <a:ext cx="4929600" cy="27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7329850" y="4727338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D3F7A"/>
                </a:solidFill>
                <a:latin typeface="Lato"/>
                <a:ea typeface="Lato"/>
                <a:cs typeface="Lato"/>
                <a:sym typeface="Lato"/>
              </a:rPr>
              <a:t>thinktandem.io</a:t>
            </a:r>
            <a:endParaRPr b="0" i="0" sz="1800" u="none" cap="none" strike="noStrike">
              <a:solidFill>
                <a:srgbClr val="ED3F7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Pink_Solid200px.png" id="105" name="Google Shape;1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525" y="4755138"/>
            <a:ext cx="1100925" cy="31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 1">
  <p:cSld name="TITLE_AND_TWO_COLUMNS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0" y="4198775"/>
            <a:ext cx="9144000" cy="9447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8639" l="8450" r="0" t="13100"/>
          <a:stretch/>
        </p:blipFill>
        <p:spPr>
          <a:xfrm>
            <a:off x="155500" y="193875"/>
            <a:ext cx="2905451" cy="3407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l_WHite400px.png" id="109" name="Google Shape;1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87" y="594300"/>
            <a:ext cx="1465125" cy="14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/>
        </p:nvSpPr>
        <p:spPr>
          <a:xfrm>
            <a:off x="5297725" y="4430475"/>
            <a:ext cx="3742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Tandem Teammates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rson 1 1">
  <p:cSld name="TITLE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 flipH="1" rot="10800000">
            <a:off x="-29175" y="-11336"/>
            <a:ext cx="9186900" cy="12819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2927825" y="158332"/>
            <a:ext cx="61062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>
            <a:off x="3092025" y="844625"/>
            <a:ext cx="59421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200"/>
              <a:buFont typeface="Montserrat"/>
              <a:buNone/>
              <a:defRPr i="0" sz="2200" u="none" cap="none" strike="noStrik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4"/>
          <p:cNvSpPr txBox="1"/>
          <p:nvPr/>
        </p:nvSpPr>
        <p:spPr>
          <a:xfrm>
            <a:off x="7329850" y="4727338"/>
            <a:ext cx="3429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D3F7A"/>
                </a:solidFill>
                <a:latin typeface="Lato"/>
                <a:ea typeface="Lato"/>
                <a:cs typeface="Lato"/>
                <a:sym typeface="Lato"/>
              </a:rPr>
              <a:t>thinktandem.io</a:t>
            </a:r>
            <a:endParaRPr b="0" i="0" sz="1800" u="none" cap="none" strike="noStrike">
              <a:solidFill>
                <a:srgbClr val="ED3F7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ndscape_White200px.png" id="116" name="Google Shape;1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450" y="199275"/>
            <a:ext cx="1960300" cy="5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595025" y="628850"/>
            <a:ext cx="23328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 EVENT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0" y="1277000"/>
            <a:ext cx="2415600" cy="38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105525" y="2943700"/>
            <a:ext cx="2142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Camp Location (put logo ^)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erson 1 1 1">
  <p:cSld name="TITLE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 flipH="1" rot="10800000">
            <a:off x="-29175" y="-11205"/>
            <a:ext cx="9186900" cy="739200"/>
          </a:xfrm>
          <a:prstGeom prst="rect">
            <a:avLst/>
          </a:prstGeom>
          <a:solidFill>
            <a:srgbClr val="ED3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ndscape_White200px.png" id="122" name="Google Shape;1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500" y="55875"/>
            <a:ext cx="1960300" cy="5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devwithlando.io/tutorials/drupal7.html" TargetMode="External"/><Relationship Id="rId4" Type="http://schemas.openxmlformats.org/officeDocument/2006/relationships/hyperlink" Target="https://docs.devwithlando.io/tutorials/drupal8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drupal.org/docs/8/api/migrate-api/migrate-process-plugins/list-of-core-migrate-process-plugins" TargetMode="External"/><Relationship Id="rId4" Type="http://schemas.openxmlformats.org/officeDocument/2006/relationships/hyperlink" Target="https://www.drupal.org/docs/8/api/migrate-api/migrate-process-plugins/list-of-process-plugins-provided-by-migrate-plu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 rotWithShape="1">
          <a:blip r:embed="rId3">
            <a:alphaModFix amt="12000"/>
          </a:blip>
          <a:srcRect b="13905" l="0" r="0" t="13897"/>
          <a:stretch/>
        </p:blipFill>
        <p:spPr>
          <a:xfrm>
            <a:off x="0" y="725375"/>
            <a:ext cx="9144000" cy="44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 flipH="1">
            <a:off x="5105500" y="725375"/>
            <a:ext cx="4040100" cy="5050200"/>
          </a:xfrm>
          <a:prstGeom prst="rtTriangle">
            <a:avLst/>
          </a:prstGeom>
          <a:solidFill>
            <a:srgbClr val="035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279350" y="656400"/>
            <a:ext cx="6756000" cy="34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Demystifying </a:t>
            </a:r>
            <a:br>
              <a:rPr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Drupal 8 Migrations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800" y="1540946"/>
            <a:ext cx="1872250" cy="221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use Lando for all the things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Setup both your </a:t>
            </a: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Drupal 7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Drupal 8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site in lando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will need to add a second DB container to the Drupal 8 .lando.yml file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282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/>
        </p:nvSpPr>
        <p:spPr>
          <a:xfrm>
            <a:off x="1418875" y="876275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name: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migration-boilerplate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recipe: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drupal8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config:</a:t>
            </a:r>
            <a:endParaRPr>
              <a:solidFill>
                <a:srgbClr val="F9267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  via: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nginx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webroot: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web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php: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7.2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database: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mariadb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services:</a:t>
            </a:r>
            <a:endParaRPr>
              <a:solidFill>
                <a:srgbClr val="F9267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  d7db:</a:t>
            </a:r>
            <a:endParaRPr>
              <a:solidFill>
                <a:srgbClr val="F9267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    type: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mariadb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creds:</a:t>
            </a:r>
            <a:endParaRPr>
              <a:solidFill>
                <a:srgbClr val="F9267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      user: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drupal7db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  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password: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drupal7db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  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database: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drupal7db</a:t>
            </a:r>
            <a:endParaRPr>
              <a:solidFill>
                <a:srgbClr val="E6DB74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    </a:t>
            </a:r>
            <a:r>
              <a:rPr lang="en">
                <a:solidFill>
                  <a:srgbClr val="F92672"/>
                </a:solidFill>
                <a:highlight>
                  <a:srgbClr val="272822"/>
                </a:highlight>
              </a:rPr>
              <a:t>portforward: </a:t>
            </a:r>
            <a:r>
              <a:rPr lang="en">
                <a:solidFill>
                  <a:srgbClr val="E6DB74"/>
                </a:solidFill>
                <a:highlight>
                  <a:srgbClr val="272822"/>
                </a:highlight>
              </a:rPr>
              <a:t>true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847400" y="242175"/>
            <a:ext cx="7725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Drupal 8 .lando.yml with 2nd DB service added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Setting up the Drupal 7 DB 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Export the DB from your Drupal 7 site with: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db-export dump.sql.gz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Create a settings.local.php and add the 2nd DB to the database array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282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/>
        </p:nvSpPr>
        <p:spPr>
          <a:xfrm>
            <a:off x="1418875" y="793875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rgbClr val="272822"/>
                </a:highlight>
              </a:rPr>
              <a:t>&lt;?php</a:t>
            </a:r>
            <a:endParaRPr sz="1050">
              <a:solidFill>
                <a:srgbClr val="FFFFFF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rgbClr val="272822"/>
                </a:highlight>
              </a:rPr>
              <a:t>$databases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[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'default'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][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'default'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 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[</a:t>
            </a:r>
            <a:endParaRPr sz="1050">
              <a:solidFill>
                <a:srgbClr val="F8F8F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'database'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'drupal8'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'username'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'drupal8'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'password'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'drupal8'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'prefix'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'host'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'database'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'port'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'3306'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'namespace'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Core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Database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Driver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mysql'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'driver'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'mysql'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;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rgbClr val="272822"/>
                </a:highlight>
              </a:rPr>
              <a:t>$databases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[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'migrate'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][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'default'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 </a:t>
            </a: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[</a:t>
            </a:r>
            <a:endParaRPr sz="1050">
              <a:solidFill>
                <a:srgbClr val="F8F8F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'database'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'drupal7db'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'username'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'drupal7db'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'password'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'drupal7db'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'prefix'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'host'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'd7db'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'port'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'3306'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'namespace'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'Drupal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Core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Database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Driver</a:t>
            </a:r>
            <a:r>
              <a:rPr lang="en" sz="1050">
                <a:solidFill>
                  <a:srgbClr val="AE81FF"/>
                </a:solidFill>
                <a:highlight>
                  <a:srgbClr val="272822"/>
                </a:highlight>
              </a:rPr>
              <a:t>\\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mysql'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 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'driver' </a:t>
            </a:r>
            <a:r>
              <a:rPr lang="en" sz="1050">
                <a:solidFill>
                  <a:srgbClr val="F92672"/>
                </a:solidFill>
                <a:highlight>
                  <a:srgbClr val="272822"/>
                </a:highlight>
              </a:rPr>
              <a:t>=&gt; </a:t>
            </a:r>
            <a:r>
              <a:rPr lang="en" sz="1050">
                <a:solidFill>
                  <a:srgbClr val="E6DB74"/>
                </a:solidFill>
                <a:highlight>
                  <a:srgbClr val="272822"/>
                </a:highlight>
              </a:rPr>
              <a:t>'mysql'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,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8F8F2"/>
                </a:solidFill>
                <a:highlight>
                  <a:srgbClr val="272822"/>
                </a:highlight>
              </a:rPr>
              <a:t>]</a:t>
            </a:r>
            <a:r>
              <a:rPr lang="en" sz="1050">
                <a:solidFill>
                  <a:srgbClr val="CC7832"/>
                </a:solidFill>
                <a:highlight>
                  <a:srgbClr val="272822"/>
                </a:highlight>
              </a:rPr>
              <a:t>;</a:t>
            </a:r>
            <a:endParaRPr sz="1050">
              <a:solidFill>
                <a:srgbClr val="CC7832"/>
              </a:solidFill>
              <a:highlight>
                <a:srgbClr val="2728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8"/>
          <p:cNvSpPr txBox="1"/>
          <p:nvPr/>
        </p:nvSpPr>
        <p:spPr>
          <a:xfrm>
            <a:off x="847400" y="242175"/>
            <a:ext cx="7725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Drupal 8 settings.local.php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Get the config over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</a:t>
            </a: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 D7 DB into your D8 site  with: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db-import --host=d7db --user=drupal7db dump.sql.gz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Run the following commands against your D8 site: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migrate-upgrade --legacy-db-key=migrate --configure-only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config-export --destination=/tmp/migrate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ssh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cp /tmp/migrate/migrate_plus.* /app/path/to/migration_boilerplate/unused_config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Infos on that unused_config folder</a:t>
            </a:r>
            <a:b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 items you plan to migrate from your unused_config into your site’s config/sync folder.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Always 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remember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/ manually changing to run drush cim when moving config files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If you decide not to use config, move to the not migrating folder.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BRING ORDER TO CHAOS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Order of migrating stuffs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Identify which modules are necessary for non core fields / widgets and enable them.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Always start with getting the content types migrated first.  They are the bulk structurally of almost all Drupal 6/7 sites.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upgrade_d7_field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upgrade_d7_node_type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upgrade_d7_field_instance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upgrade_d7_field_formatter_settings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upgrade_d7_field_instance_widget_settings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Grouping for the win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you go through each part of your migration, you should separate them out into groups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Change via the migration_group in the config yaml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Typically my import script looks like this: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--group=system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--group=users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--group=files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--group=taxonomy_prep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--group=taxonomy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--group=paragraphs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lando drush mim --group=nodes --feedback=10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WINNING THE MIGRATION VIA CODE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50" y="1065975"/>
            <a:ext cx="2569500" cy="2569500"/>
          </a:xfrm>
          <a:prstGeom prst="ellipse">
            <a:avLst/>
          </a:prstGeom>
          <a:noFill/>
          <a:ln cap="flat" cmpd="sng" w="9525">
            <a:solidFill>
              <a:srgbClr val="ED3F7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3350175" y="751800"/>
            <a:ext cx="52977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Hello there!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I’m John Ouellet the Sales Engineering Manager / Senior Software Engineer at Tandem. We do elite Drupal / WordPress / Laravel / VueJS development, workflow rescues and tech strategy.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am also enamored with celebrity gossip, dramz and dank memes. 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 Your new friend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hook_migrate_prepare_row() is where you will do a good chunk of your initial setup work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Easier and quicker than extending each source plugin to write a couple lines of codes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will use the Drupal\migrate\Row $row var almost solely in this hook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can’t think of a case where I used the Drupal\migrate\Plugin\MigrateSourceInterface $source var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Drupal\migrate\Plugin\MigrationInterface $migration is mainly used to conditional check for your config name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the boilerplate as an example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Parts of a config plugin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Identifying Information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Contains the id, group name, label etc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Source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entity on the D7 side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Process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is where the majority of the magix happens.  The data is transformed and prepared for D8 domination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Destination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entity all the stuffs is going to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Source Plugins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Rarely extend or tweak in a majority of migrations.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Exceptions are usually: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 entity migration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Something on the entity is breaking the migration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Biggest culprit is when someone tried to enable multilingual and gave up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Process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Plugins: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90+% of your coding time will be spent tweaking and adjusting these plugins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Bookmark these D.O. pages: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https://www.drupal.org/docs/8/api/migrate-api/migrate-process-plugins/list-of-core-migrate-process-plugins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https://www.drupal.org/docs/8/api/migrate-api/migrate-process-plugins/list-of-process-plugins-provided-by-migrate-plus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1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Common Core 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Process Plugins: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extract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Used to extract entity ids typically in reference based fields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default_value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Apply a default value when the field is empty or NULL.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format_date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Does what you think it does.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Probably the most common plugin used, literally just gets the value from your field. Can be substituted with just the destination field name as well.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2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Common Core Process Plugins (cont):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migration_lookup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Used when you need to map one entity migration to another’s via an id.  Commonly used in paragraph / taxonomy migrations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skip_on_empty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Skips processing that entity row of the field is empty. I have used those for various reasons, usually bad data like a broken title or missing file id.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static_map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Maps one value on the D7 side to what you want it on the D8 side.  Commonly used with WYSIWYG formats.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sub_process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Allows for the processing of arrays through another process pipeline.  Commonly used in dates to format them, some reference fields, and files.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3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4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Writing your own Process Plugins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Before you begin, double check the core and migrate plus plugin list to make sure the functionality doesn’t already exist.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will be extending the Drupal\migrate\ProcessPluginBase class.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the boiler plate process as an example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Change your annotation name and use that machine name on the plugin key for your field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Remember to run drush cim after you manually change the plugin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can also copy and paste an existing plugin and tweak the functionality in it if need be.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489450" y="574425"/>
            <a:ext cx="81651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Disclaimer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 In this presentation is the setup and methods I have used to perform almost 20 D6/7 to D8 migrations.  It is the culmination of a lot of trial and error over the course of almost 3 years now.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people may use other setups and methods and that is fine.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Destination 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Plugins: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have never altered or tweaked a destination plugin.  The likelyhood you will is almost nil.  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set what entity bundle via the default_bundle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can find all your destination plugins via lando drupal de and look for content entity types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the overwrite_properties method to update and overwrite existing data of migrated content.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Migration Event Subscribers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●"/>
            </a:pPr>
            <a:r>
              <a:rPr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Used when you need to perform tasks on migrated entities post fact.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○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One example I have done is flagging all nodes after the node migration has completed. 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○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See more here: https://www.drupal.org/node/2544874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9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DEBUGGING A MIGRATION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Quick and Easy Ways to Debug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the check_value from the boilerplate repo.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See why your values are sad with a few entities via: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lando drush cim config_name --limit=10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var_dump or print_r in the plugin itself at various points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Add a breakpoint and use the UI to trigger XDebug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3F7A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1"/>
          <p:cNvSpPr txBox="1"/>
          <p:nvPr>
            <p:ph type="title"/>
          </p:nvPr>
        </p:nvSpPr>
        <p:spPr>
          <a:xfrm>
            <a:off x="1426125" y="1468175"/>
            <a:ext cx="6312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 TIME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SPECIAL</a:t>
            </a: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STUFF AND THINGS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Unique Scenarios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Migrate CSV Module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Used to migrate data via a CSV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case is usually two situations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Coming from a non Drupal CMS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is easier to transform data in Drupal 7 Views and then export that as a CSV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Migrating Data via XML/JSON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Cases are similar to above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Parser is part of the Migration Plus Module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Palantir wrote a great article on it: https://www.palantir.net/blog/migrating-xml-drupal-8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4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 stuffs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Migrating an entity that does not have a migration path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modules just never wrote a proper migration path.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Also could be a custom entity created in the previous Drupal site. 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cool guy wrote a fancy post about doing this: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https://thinktandem.io/blog/2018/07/24/writing-a-custom-drupal-8-module-upgrade-path/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89450" y="574425"/>
            <a:ext cx="81651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 can follow along via this repo: 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https://github.com/thinktandem/migration_boilerplate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5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Known issues I have seen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Drupal 7 node / user references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Still no migration path for these entities.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need to manually setup the fields then use the sub_process or extract plugin to move the datas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Annoying drush ms list issue 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If you use this method, you will see all the migrations in the default migration group all the time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Probably should export the DB right before exporting the config, then re-importing it after. 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6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Known issues I have seen (cont):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Body formats usually cause body fields to not migrate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need to map the text formats via static_map or hard code the format with a constant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■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Check out this gist: https://gist.github.com/labboy0276/69dca7682cefe8c816ed86b6fd466520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File Migrations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the yaml, make sure to change the </a:t>
            </a: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constants/source_base_path to the url of your live D7 site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7"/>
          <p:cNvSpPr txBox="1"/>
          <p:nvPr/>
        </p:nvSpPr>
        <p:spPr>
          <a:xfrm>
            <a:off x="1458300" y="181235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INFOS BEFORE WE DIVE IN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Modules needed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Drupal Core’s Migrate &amp; Migrate Drupal</a:t>
            </a:r>
            <a:endParaRPr sz="16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Contains all the base functionality &amp; plugins needed for the migration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Migrate Plus</a:t>
            </a:r>
            <a:endParaRPr sz="16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Adds  a lot of widely used plugins, makes migrations config entities, and allows grouping of configs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Migrate Tools</a:t>
            </a:r>
            <a:endParaRPr sz="16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Gives you the drush commands needed to run a migration via the CLI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" sz="1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Migration Upgrade</a:t>
            </a:r>
            <a:endParaRPr sz="16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Give you the drush migrate-upgrade command needed to get your initial config over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Common drush commands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drush ms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Lists out your migrations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drush mim config_name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Imports your migrations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Flags most commonly used with this are --group, --feedback, --limit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drush mr config_name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Rolls back your migrations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Flag most commonly used with this is --group,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drush mrs config_name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Sets a migration status back to idle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drush mmsg config_name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Get the message of a migration entity when it fails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/>
        </p:nvSpPr>
        <p:spPr>
          <a:xfrm>
            <a:off x="394150" y="886800"/>
            <a:ext cx="8434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Majority of tweakage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Almost all the tweaking and customization comes with the entity fields / datas themselves.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structures are sometime different between versions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Don’t spend too much time worrying about perfecting content types and their structures.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○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can always manually change it and adjust your content yamls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5785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/>
        </p:nvSpPr>
        <p:spPr>
          <a:xfrm>
            <a:off x="1445825" y="1102900"/>
            <a:ext cx="622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LOCAL SETUP USED </a:t>
            </a:r>
            <a:r>
              <a:rPr lang="en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WIN A MIGRATION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ande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